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unito Sans Bold" charset="1" panose="00000800000000000000"/>
      <p:regular r:id="rId10"/>
    </p:embeddedFont>
    <p:embeddedFont>
      <p:font typeface="Nunito Sans Bold Bold" charset="1" panose="00000900000000000000"/>
      <p:regular r:id="rId11"/>
    </p:embeddedFont>
    <p:embeddedFont>
      <p:font typeface="Nunito Sans Bold Italics" charset="1" panose="00000800000000000000"/>
      <p:regular r:id="rId12"/>
    </p:embeddedFont>
    <p:embeddedFont>
      <p:font typeface="Nunito Sans Bold Bold Italics" charset="1" panose="00000900000000000000"/>
      <p:regular r:id="rId13"/>
    </p:embeddedFont>
    <p:embeddedFont>
      <p:font typeface="Nunito Sans Regular" charset="1" panose="00000500000000000000"/>
      <p:regular r:id="rId14"/>
    </p:embeddedFont>
    <p:embeddedFont>
      <p:font typeface="Nunito Sans Regular Bold" charset="1" panose="00000700000000000000"/>
      <p:regular r:id="rId15"/>
    </p:embeddedFont>
    <p:embeddedFont>
      <p:font typeface="Nunito Sans Regular Italics" charset="1" panose="00000500000000000000"/>
      <p:regular r:id="rId16"/>
    </p:embeddedFont>
    <p:embeddedFont>
      <p:font typeface="Nunito Sans Regular Bold Italics" charset="1" panose="000007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lIVR-7UQ.mp4>
</file>

<file path=ppt/media/VAFlIf42dSc.mp4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jpeg>
</file>

<file path=ppt/media/image2.sv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32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svg" Type="http://schemas.openxmlformats.org/officeDocument/2006/relationships/image"/><Relationship Id="rId4" Target="../media/image32.jpeg" Type="http://schemas.openxmlformats.org/officeDocument/2006/relationships/image"/><Relationship Id="rId5" Target="../media/VAFlIVR-7UQ.mp4" Type="http://schemas.openxmlformats.org/officeDocument/2006/relationships/video"/><Relationship Id="rId6" Target="../media/VAFlIVR-7UQ.mp4" Type="http://schemas.microsoft.com/office/2007/relationships/media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6.png" Type="http://schemas.openxmlformats.org/officeDocument/2006/relationships/image"/><Relationship Id="rId11" Target="../media/image27.png" Type="http://schemas.openxmlformats.org/officeDocument/2006/relationships/image"/><Relationship Id="rId12" Target="../media/image28.svg" Type="http://schemas.openxmlformats.org/officeDocument/2006/relationships/image"/><Relationship Id="rId2" Target="../media/image18.png" Type="http://schemas.openxmlformats.org/officeDocument/2006/relationships/image"/><Relationship Id="rId3" Target="../media/image19.jpeg" Type="http://schemas.openxmlformats.org/officeDocument/2006/relationships/image"/><Relationship Id="rId4" Target="../media/image20.png" Type="http://schemas.openxmlformats.org/officeDocument/2006/relationships/image"/><Relationship Id="rId5" Target="../media/image21.jpe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Relationship Id="rId8" Target="../media/image24.png" Type="http://schemas.openxmlformats.org/officeDocument/2006/relationships/image"/><Relationship Id="rId9" Target="../media/image25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svg" Type="http://schemas.openxmlformats.org/officeDocument/2006/relationships/image"/><Relationship Id="rId4" Target="../media/image31.jpeg" Type="http://schemas.openxmlformats.org/officeDocument/2006/relationships/image"/><Relationship Id="rId5" Target="../media/VAFlIf42dSc.mp4" Type="http://schemas.openxmlformats.org/officeDocument/2006/relationships/video"/><Relationship Id="rId6" Target="../media/VAFlIf42dSc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492280" y="-2978602"/>
            <a:ext cx="12029339" cy="12046402"/>
          </a:xfrm>
          <a:custGeom>
            <a:avLst/>
            <a:gdLst/>
            <a:ahLst/>
            <a:cxnLst/>
            <a:rect r="r" b="b" t="t" l="l"/>
            <a:pathLst>
              <a:path h="12046402" w="12029339">
                <a:moveTo>
                  <a:pt x="0" y="0"/>
                </a:moveTo>
                <a:lnTo>
                  <a:pt x="12029340" y="0"/>
                </a:lnTo>
                <a:lnTo>
                  <a:pt x="12029340" y="12046402"/>
                </a:lnTo>
                <a:lnTo>
                  <a:pt x="0" y="120464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3606" y="73312"/>
            <a:ext cx="2623491" cy="1910776"/>
          </a:xfrm>
          <a:custGeom>
            <a:avLst/>
            <a:gdLst/>
            <a:ahLst/>
            <a:cxnLst/>
            <a:rect r="r" b="b" t="t" l="l"/>
            <a:pathLst>
              <a:path h="1910776" w="2623491">
                <a:moveTo>
                  <a:pt x="0" y="0"/>
                </a:moveTo>
                <a:lnTo>
                  <a:pt x="2623491" y="0"/>
                </a:lnTo>
                <a:lnTo>
                  <a:pt x="2623491" y="1910776"/>
                </a:lnTo>
                <a:lnTo>
                  <a:pt x="0" y="19107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35193" y="216457"/>
            <a:ext cx="2163200" cy="1910776"/>
          </a:xfrm>
          <a:custGeom>
            <a:avLst/>
            <a:gdLst/>
            <a:ahLst/>
            <a:cxnLst/>
            <a:rect r="r" b="b" t="t" l="l"/>
            <a:pathLst>
              <a:path h="1910776" w="2163200">
                <a:moveTo>
                  <a:pt x="0" y="0"/>
                </a:moveTo>
                <a:lnTo>
                  <a:pt x="2163200" y="0"/>
                </a:lnTo>
                <a:lnTo>
                  <a:pt x="2163200" y="1910776"/>
                </a:lnTo>
                <a:lnTo>
                  <a:pt x="0" y="19107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973" t="0" r="-1973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05351" y="2623198"/>
            <a:ext cx="7814943" cy="3364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5"/>
              </a:lnSpc>
            </a:pPr>
            <a:r>
              <a:rPr lang="en-US" sz="6585">
                <a:solidFill>
                  <a:srgbClr val="202020"/>
                </a:solidFill>
                <a:latin typeface="Nunito Sans Bold"/>
              </a:rPr>
              <a:t>Application Web de gestion des manuels d’une librairie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0025" y="8181797"/>
            <a:ext cx="5962650" cy="1841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3071CF"/>
                </a:solidFill>
                <a:latin typeface="Nunito Sans Regular Bold"/>
              </a:rPr>
              <a:t>RÉEALISÉ ET SOUTENU PAR:</a:t>
            </a:r>
          </a:p>
          <a:p>
            <a:pPr>
              <a:lnSpc>
                <a:spcPts val="2939"/>
              </a:lnSpc>
            </a:pP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3C3C3C"/>
                </a:solidFill>
                <a:latin typeface="Nunito Sans Regular Bold"/>
              </a:rPr>
              <a:t>GHAZOUAN OUMAIMA </a:t>
            </a: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3C3C3C"/>
                </a:solidFill>
                <a:latin typeface="Nunito Sans Regular Bold"/>
              </a:rPr>
              <a:t>ERMOUG RABIE</a:t>
            </a:r>
          </a:p>
          <a:p>
            <a:pPr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772901" y="8181797"/>
            <a:ext cx="5962650" cy="2212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3071CF"/>
                </a:solidFill>
                <a:latin typeface="Nunito Sans Regular Bold"/>
              </a:rPr>
              <a:t>Membres de jury:</a:t>
            </a:r>
          </a:p>
          <a:p>
            <a:pPr>
              <a:lnSpc>
                <a:spcPts val="2939"/>
              </a:lnSpc>
            </a:pP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3C3C3C"/>
                </a:solidFill>
                <a:latin typeface="Nunito Sans Regular Bold"/>
              </a:rPr>
              <a:t>Pr. Radouane</a:t>
            </a: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3C3C3C"/>
                </a:solidFill>
                <a:latin typeface="Nunito Sans Regular Bold"/>
              </a:rPr>
              <a:t>Pr. Nafil </a:t>
            </a:r>
          </a:p>
          <a:p>
            <a:pPr>
              <a:lnSpc>
                <a:spcPts val="2939"/>
              </a:lnSpc>
            </a:pPr>
          </a:p>
          <a:p>
            <a:pPr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731498" y="5581783"/>
            <a:ext cx="5962650" cy="1841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</a:p>
          <a:p>
            <a:pPr>
              <a:lnSpc>
                <a:spcPts val="2939"/>
              </a:lnSpc>
            </a:pP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3C3C3C"/>
                </a:solidFill>
                <a:latin typeface="Nunito Sans Regular Bold"/>
              </a:rPr>
              <a:t>Année universitaire: 2022/2023</a:t>
            </a:r>
          </a:p>
          <a:p>
            <a:pPr>
              <a:lnSpc>
                <a:spcPts val="2939"/>
              </a:lnSpc>
            </a:pPr>
          </a:p>
          <a:p>
            <a:pPr>
              <a:lnSpc>
                <a:spcPts val="29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558640" y="-1220059"/>
            <a:ext cx="12709091" cy="12727118"/>
          </a:xfrm>
          <a:custGeom>
            <a:avLst/>
            <a:gdLst/>
            <a:ahLst/>
            <a:cxnLst/>
            <a:rect r="r" b="b" t="t" l="l"/>
            <a:pathLst>
              <a:path h="12727118" w="12709091">
                <a:moveTo>
                  <a:pt x="0" y="0"/>
                </a:moveTo>
                <a:lnTo>
                  <a:pt x="12709091" y="0"/>
                </a:lnTo>
                <a:lnTo>
                  <a:pt x="12709091" y="12727118"/>
                </a:lnTo>
                <a:lnTo>
                  <a:pt x="0" y="127271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804088" y="8877300"/>
            <a:ext cx="1455212" cy="381000"/>
            <a:chOff x="0" y="0"/>
            <a:chExt cx="1940283" cy="508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508000" cy="508000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C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716142" y="0"/>
              <a:ext cx="508000" cy="508000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2BCD6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1432283" y="0"/>
              <a:ext cx="508000" cy="508000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EF4C6"/>
              </a:solidFill>
            </p:spPr>
          </p:sp>
        </p:grpSp>
      </p:grpSp>
      <p:pic>
        <p:nvPicPr>
          <p:cNvPr name="Picture 10" id="10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488558" y="1028700"/>
            <a:ext cx="15310884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99252" y="4563478"/>
            <a:ext cx="11289496" cy="1245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80"/>
              </a:lnSpc>
            </a:pPr>
            <a:r>
              <a:rPr lang="en-US" sz="8800">
                <a:solidFill>
                  <a:srgbClr val="202020"/>
                </a:solidFill>
                <a:latin typeface="Nunito Sans Bold"/>
              </a:rPr>
              <a:t>Conclusion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2628020">
            <a:off x="-2672575" y="6608506"/>
            <a:ext cx="6466614" cy="6413696"/>
          </a:xfrm>
          <a:custGeom>
            <a:avLst/>
            <a:gdLst/>
            <a:ahLst/>
            <a:cxnLst/>
            <a:rect r="r" b="b" t="t" l="l"/>
            <a:pathLst>
              <a:path h="6413696" w="6466614">
                <a:moveTo>
                  <a:pt x="0" y="0"/>
                </a:moveTo>
                <a:lnTo>
                  <a:pt x="6466614" y="0"/>
                </a:lnTo>
                <a:lnTo>
                  <a:pt x="6466614" y="6413695"/>
                </a:lnTo>
                <a:lnTo>
                  <a:pt x="0" y="64136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804088" y="8877300"/>
            <a:ext cx="1455212" cy="381000"/>
            <a:chOff x="0" y="0"/>
            <a:chExt cx="1940283" cy="50800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508000" cy="508000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E63384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716142" y="0"/>
              <a:ext cx="508000" cy="508000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EF4C6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1432283" y="0"/>
              <a:ext cx="508000" cy="508000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C"/>
              </a:solidFill>
            </p:spPr>
          </p:sp>
        </p:grpSp>
      </p:grpSp>
      <p:sp>
        <p:nvSpPr>
          <p:cNvPr name="Freeform 11" id="11"/>
          <p:cNvSpPr/>
          <p:nvPr/>
        </p:nvSpPr>
        <p:spPr>
          <a:xfrm flipH="false" flipV="false" rot="2628020">
            <a:off x="13298387" y="-3630279"/>
            <a:ext cx="6466614" cy="6413696"/>
          </a:xfrm>
          <a:custGeom>
            <a:avLst/>
            <a:gdLst/>
            <a:ahLst/>
            <a:cxnLst/>
            <a:rect r="r" b="b" t="t" l="l"/>
            <a:pathLst>
              <a:path h="6413696" w="6466614">
                <a:moveTo>
                  <a:pt x="0" y="0"/>
                </a:moveTo>
                <a:lnTo>
                  <a:pt x="6466614" y="0"/>
                </a:lnTo>
                <a:lnTo>
                  <a:pt x="6466614" y="6413695"/>
                </a:lnTo>
                <a:lnTo>
                  <a:pt x="0" y="64136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954922" y="3063830"/>
            <a:ext cx="8178092" cy="4210847"/>
          </a:xfrm>
          <a:custGeom>
            <a:avLst/>
            <a:gdLst/>
            <a:ahLst/>
            <a:cxnLst/>
            <a:rect r="r" b="b" t="t" l="l"/>
            <a:pathLst>
              <a:path h="4210847" w="8178092">
                <a:moveTo>
                  <a:pt x="0" y="0"/>
                </a:moveTo>
                <a:lnTo>
                  <a:pt x="8178092" y="0"/>
                </a:lnTo>
                <a:lnTo>
                  <a:pt x="8178092" y="4210848"/>
                </a:lnTo>
                <a:lnTo>
                  <a:pt x="0" y="42108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507599" y="1095375"/>
            <a:ext cx="9334500" cy="1053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133"/>
              </a:lnSpc>
            </a:pPr>
            <a:r>
              <a:rPr lang="en-US" sz="7394">
                <a:solidFill>
                  <a:srgbClr val="202020"/>
                </a:solidFill>
                <a:latin typeface="Nunito Sans Bold"/>
              </a:rPr>
              <a:t>Plan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191791" y="3219613"/>
            <a:ext cx="7016357" cy="2513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7D7365"/>
                </a:solidFill>
                <a:latin typeface="Nunito Sans Bold"/>
              </a:rPr>
              <a:t>Contexte général </a:t>
            </a:r>
          </a:p>
          <a:p>
            <a:pPr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7D7365"/>
                </a:solidFill>
                <a:latin typeface="Nunito Sans Bold"/>
              </a:rPr>
              <a:t>Méthodologie en V</a:t>
            </a:r>
          </a:p>
          <a:p>
            <a:pPr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7D7365"/>
                </a:solidFill>
                <a:latin typeface="Nunito Sans Bold"/>
              </a:rPr>
              <a:t>Modèle Conceptuel de traitement</a:t>
            </a:r>
          </a:p>
          <a:p>
            <a:pPr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7D7365"/>
                </a:solidFill>
                <a:latin typeface="Nunito Sans Bold"/>
              </a:rPr>
              <a:t>Modèle Conceptuel de données</a:t>
            </a:r>
          </a:p>
          <a:p>
            <a:pPr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7D7365"/>
                </a:solidFill>
                <a:latin typeface="Nunito Sans Bold"/>
              </a:rPr>
              <a:t>Outils de réalisation </a:t>
            </a:r>
          </a:p>
          <a:p>
            <a:pPr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7D7365"/>
                </a:solidFill>
                <a:latin typeface="Nunito Sans Bold"/>
              </a:rPr>
              <a:t>Démonstration de l’application</a:t>
            </a:r>
          </a:p>
        </p:txBody>
      </p:sp>
      <p:grpSp>
        <p:nvGrpSpPr>
          <p:cNvPr name="Group 5" id="5"/>
          <p:cNvGrpSpPr/>
          <p:nvPr/>
        </p:nvGrpSpPr>
        <p:grpSpPr>
          <a:xfrm rot="-5400000">
            <a:off x="16341194" y="1617314"/>
            <a:ext cx="1455212" cy="381000"/>
            <a:chOff x="0" y="0"/>
            <a:chExt cx="1940283" cy="508000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508000" cy="508000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EF4C6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716142" y="0"/>
              <a:ext cx="508000" cy="508000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E63384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1432283" y="0"/>
              <a:ext cx="508000" cy="508000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C"/>
              </a:solidFill>
            </p:spPr>
          </p:sp>
        </p:grp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5415082" y="5143500"/>
            <a:ext cx="14173661" cy="7070501"/>
          </a:xfrm>
          <a:custGeom>
            <a:avLst/>
            <a:gdLst/>
            <a:ahLst/>
            <a:cxnLst/>
            <a:rect r="r" b="b" t="t" l="l"/>
            <a:pathLst>
              <a:path h="7070501" w="14173661">
                <a:moveTo>
                  <a:pt x="14173661" y="0"/>
                </a:moveTo>
                <a:lnTo>
                  <a:pt x="0" y="0"/>
                </a:lnTo>
                <a:lnTo>
                  <a:pt x="0" y="7070501"/>
                </a:lnTo>
                <a:lnTo>
                  <a:pt x="14173661" y="7070501"/>
                </a:lnTo>
                <a:lnTo>
                  <a:pt x="1417366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804088" y="1080208"/>
            <a:ext cx="1455212" cy="381000"/>
            <a:chOff x="0" y="0"/>
            <a:chExt cx="1940283" cy="508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508000" cy="508000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C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716142" y="0"/>
              <a:ext cx="508000" cy="508000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E63384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1432283" y="0"/>
              <a:ext cx="508000" cy="508000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C"/>
              </a:solidFill>
            </p:spPr>
          </p:sp>
        </p:grpSp>
      </p:grpSp>
      <p:grpSp>
        <p:nvGrpSpPr>
          <p:cNvPr name="Group 10" id="10"/>
          <p:cNvGrpSpPr/>
          <p:nvPr/>
        </p:nvGrpSpPr>
        <p:grpSpPr>
          <a:xfrm rot="0">
            <a:off x="806800" y="1080208"/>
            <a:ext cx="14135100" cy="2787897"/>
            <a:chOff x="0" y="0"/>
            <a:chExt cx="18846800" cy="371719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38100"/>
              <a:ext cx="18846800" cy="5119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  <a:spcBef>
                  <a:spcPct val="0"/>
                </a:spcBef>
              </a:pPr>
              <a:r>
                <a:rPr lang="en-US" sz="2400" spc="360">
                  <a:solidFill>
                    <a:srgbClr val="202020"/>
                  </a:solidFill>
                  <a:latin typeface="Nunito Sans Regular"/>
                </a:rPr>
                <a:t>DÉCOUVRONS LE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791880"/>
              <a:ext cx="17973317" cy="16476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720"/>
                </a:lnSpc>
              </a:pPr>
              <a:r>
                <a:rPr lang="en-US" sz="8100">
                  <a:solidFill>
                    <a:srgbClr val="000000"/>
                  </a:solidFill>
                  <a:latin typeface="Nunito Sans Bold Bold"/>
                </a:rPr>
                <a:t>Contexte général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922100" y="4416087"/>
            <a:ext cx="9365900" cy="481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PROBLÉMATIQUE: </a:t>
            </a: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    -DIFFICULTÉ DE RECHERCHE</a:t>
            </a: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    -</a:t>
            </a: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STOCK INSUFFISANT</a:t>
            </a: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    -MANUELS EPUISÉE</a:t>
            </a: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   </a:t>
            </a: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 </a:t>
            </a:r>
          </a:p>
          <a:p>
            <a:pPr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LES FONCTIONNALITÉS ET LES CARACTÉRISTIQUES CLÉS:</a:t>
            </a: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    -EXPERIENCE UTILISATEUR DES CLIENTS</a:t>
            </a: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    -GESTION DES STOCKS</a:t>
            </a: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    -GESTION DES COMMANDES</a:t>
            </a:r>
          </a:p>
          <a:p>
            <a:pPr>
              <a:lnSpc>
                <a:spcPts val="2939"/>
              </a:lnSpc>
            </a:pPr>
            <a:r>
              <a:rPr lang="en-US" sz="2099" spc="314">
                <a:solidFill>
                  <a:srgbClr val="000000"/>
                </a:solidFill>
                <a:latin typeface="Nunito Sans Regular Bold"/>
              </a:rPr>
              <a:t>    -FONCTIONNALITÉES DE RECHERCHE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10205" y="1040045"/>
            <a:ext cx="9667590" cy="1166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06"/>
              </a:lnSpc>
            </a:pPr>
            <a:r>
              <a:rPr lang="en-US" sz="8097">
                <a:solidFill>
                  <a:srgbClr val="202020"/>
                </a:solidFill>
                <a:latin typeface="Nunito Sans Bold"/>
              </a:rPr>
              <a:t>Méthodologie en V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5804088" y="1080208"/>
            <a:ext cx="1455212" cy="381000"/>
            <a:chOff x="0" y="0"/>
            <a:chExt cx="1940283" cy="508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508000" cy="508000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C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716142" y="0"/>
              <a:ext cx="508000" cy="508000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394B98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1432283" y="0"/>
              <a:ext cx="508000" cy="508000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61C30D"/>
              </a:solidFill>
            </p:spPr>
          </p:sp>
        </p:grpSp>
      </p:grpSp>
      <p:sp>
        <p:nvSpPr>
          <p:cNvPr name="Freeform 10" id="10"/>
          <p:cNvSpPr/>
          <p:nvPr/>
        </p:nvSpPr>
        <p:spPr>
          <a:xfrm flipH="false" flipV="false" rot="4800688">
            <a:off x="-1739224" y="-1803084"/>
            <a:ext cx="5535848" cy="6859016"/>
          </a:xfrm>
          <a:custGeom>
            <a:avLst/>
            <a:gdLst/>
            <a:ahLst/>
            <a:cxnLst/>
            <a:rect r="r" b="b" t="t" l="l"/>
            <a:pathLst>
              <a:path h="6859016" w="5535848">
                <a:moveTo>
                  <a:pt x="0" y="0"/>
                </a:moveTo>
                <a:lnTo>
                  <a:pt x="5535848" y="0"/>
                </a:lnTo>
                <a:lnTo>
                  <a:pt x="5535848" y="6859016"/>
                </a:lnTo>
                <a:lnTo>
                  <a:pt x="0" y="6859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400000">
            <a:off x="14053391" y="5330727"/>
            <a:ext cx="5535848" cy="6859016"/>
          </a:xfrm>
          <a:custGeom>
            <a:avLst/>
            <a:gdLst/>
            <a:ahLst/>
            <a:cxnLst/>
            <a:rect r="r" b="b" t="t" l="l"/>
            <a:pathLst>
              <a:path h="6859016" w="5535848">
                <a:moveTo>
                  <a:pt x="0" y="0"/>
                </a:moveTo>
                <a:lnTo>
                  <a:pt x="5535848" y="0"/>
                </a:lnTo>
                <a:lnTo>
                  <a:pt x="5535848" y="6859017"/>
                </a:lnTo>
                <a:lnTo>
                  <a:pt x="0" y="68590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078455" y="3243772"/>
            <a:ext cx="13410981" cy="5786121"/>
          </a:xfrm>
          <a:custGeom>
            <a:avLst/>
            <a:gdLst/>
            <a:ahLst/>
            <a:cxnLst/>
            <a:rect r="r" b="b" t="t" l="l"/>
            <a:pathLst>
              <a:path h="5786121" w="13410981">
                <a:moveTo>
                  <a:pt x="0" y="0"/>
                </a:moveTo>
                <a:lnTo>
                  <a:pt x="13410981" y="0"/>
                </a:lnTo>
                <a:lnTo>
                  <a:pt x="13410981" y="5786122"/>
                </a:lnTo>
                <a:lnTo>
                  <a:pt x="0" y="57861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10205" y="474778"/>
            <a:ext cx="9667590" cy="2297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06"/>
              </a:lnSpc>
            </a:pPr>
            <a:r>
              <a:rPr lang="en-US" sz="8097">
                <a:solidFill>
                  <a:srgbClr val="202020"/>
                </a:solidFill>
                <a:latin typeface="Nunito Sans Bold"/>
              </a:rPr>
              <a:t>Modèle Conceptuel de traitement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5804088" y="1080208"/>
            <a:ext cx="1455212" cy="381000"/>
            <a:chOff x="0" y="0"/>
            <a:chExt cx="1940283" cy="508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508000" cy="508000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C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716142" y="0"/>
              <a:ext cx="508000" cy="508000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D734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1432283" y="0"/>
              <a:ext cx="508000" cy="508000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EF4C6"/>
              </a:solidFill>
            </p:spPr>
          </p:sp>
        </p:grpSp>
      </p:grpSp>
      <p:sp>
        <p:nvSpPr>
          <p:cNvPr name="Freeform 10" id="10"/>
          <p:cNvSpPr/>
          <p:nvPr/>
        </p:nvSpPr>
        <p:spPr>
          <a:xfrm flipH="false" flipV="false" rot="4800688">
            <a:off x="-1739224" y="-1803084"/>
            <a:ext cx="5535848" cy="6859016"/>
          </a:xfrm>
          <a:custGeom>
            <a:avLst/>
            <a:gdLst/>
            <a:ahLst/>
            <a:cxnLst/>
            <a:rect r="r" b="b" t="t" l="l"/>
            <a:pathLst>
              <a:path h="6859016" w="5535848">
                <a:moveTo>
                  <a:pt x="0" y="0"/>
                </a:moveTo>
                <a:lnTo>
                  <a:pt x="5535848" y="0"/>
                </a:lnTo>
                <a:lnTo>
                  <a:pt x="5535848" y="6859016"/>
                </a:lnTo>
                <a:lnTo>
                  <a:pt x="0" y="6859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400000">
            <a:off x="14053391" y="5330727"/>
            <a:ext cx="5535848" cy="6859016"/>
          </a:xfrm>
          <a:custGeom>
            <a:avLst/>
            <a:gdLst/>
            <a:ahLst/>
            <a:cxnLst/>
            <a:rect r="r" b="b" t="t" l="l"/>
            <a:pathLst>
              <a:path h="6859016" w="5535848">
                <a:moveTo>
                  <a:pt x="0" y="0"/>
                </a:moveTo>
                <a:lnTo>
                  <a:pt x="5535848" y="0"/>
                </a:lnTo>
                <a:lnTo>
                  <a:pt x="5535848" y="6859017"/>
                </a:lnTo>
                <a:lnTo>
                  <a:pt x="0" y="68590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998723" y="2959519"/>
            <a:ext cx="8982848" cy="6737136"/>
          </a:xfrm>
          <a:custGeom>
            <a:avLst/>
            <a:gdLst/>
            <a:ahLst/>
            <a:cxnLst/>
            <a:rect r="r" b="b" t="t" l="l"/>
            <a:pathLst>
              <a:path h="6737136" w="8982848">
                <a:moveTo>
                  <a:pt x="0" y="0"/>
                </a:moveTo>
                <a:lnTo>
                  <a:pt x="8982848" y="0"/>
                </a:lnTo>
                <a:lnTo>
                  <a:pt x="8982848" y="6737136"/>
                </a:lnTo>
                <a:lnTo>
                  <a:pt x="0" y="67371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10205" y="474778"/>
            <a:ext cx="9667590" cy="2297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06"/>
              </a:lnSpc>
            </a:pPr>
            <a:r>
              <a:rPr lang="en-US" sz="8097">
                <a:solidFill>
                  <a:srgbClr val="202020"/>
                </a:solidFill>
                <a:latin typeface="Nunito Sans Bold"/>
              </a:rPr>
              <a:t> Modèle Conceptuel de données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5804088" y="1080208"/>
            <a:ext cx="1455212" cy="381000"/>
            <a:chOff x="0" y="0"/>
            <a:chExt cx="1940283" cy="508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508000" cy="508000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C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716142" y="0"/>
              <a:ext cx="508000" cy="508000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4AF6B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1432283" y="0"/>
              <a:ext cx="508000" cy="508000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EF4C6"/>
              </a:solidFill>
            </p:spPr>
          </p:sp>
        </p:grpSp>
      </p:grpSp>
      <p:sp>
        <p:nvSpPr>
          <p:cNvPr name="Freeform 10" id="10"/>
          <p:cNvSpPr/>
          <p:nvPr/>
        </p:nvSpPr>
        <p:spPr>
          <a:xfrm flipH="false" flipV="false" rot="4800688">
            <a:off x="-1739224" y="-1803084"/>
            <a:ext cx="5535848" cy="6859016"/>
          </a:xfrm>
          <a:custGeom>
            <a:avLst/>
            <a:gdLst/>
            <a:ahLst/>
            <a:cxnLst/>
            <a:rect r="r" b="b" t="t" l="l"/>
            <a:pathLst>
              <a:path h="6859016" w="5535848">
                <a:moveTo>
                  <a:pt x="0" y="0"/>
                </a:moveTo>
                <a:lnTo>
                  <a:pt x="5535848" y="0"/>
                </a:lnTo>
                <a:lnTo>
                  <a:pt x="5535848" y="6859016"/>
                </a:lnTo>
                <a:lnTo>
                  <a:pt x="0" y="6859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400000">
            <a:off x="14053391" y="5330727"/>
            <a:ext cx="5535848" cy="6859016"/>
          </a:xfrm>
          <a:custGeom>
            <a:avLst/>
            <a:gdLst/>
            <a:ahLst/>
            <a:cxnLst/>
            <a:rect r="r" b="b" t="t" l="l"/>
            <a:pathLst>
              <a:path h="6859016" w="5535848">
                <a:moveTo>
                  <a:pt x="0" y="0"/>
                </a:moveTo>
                <a:lnTo>
                  <a:pt x="5535848" y="0"/>
                </a:lnTo>
                <a:lnTo>
                  <a:pt x="5535848" y="6859017"/>
                </a:lnTo>
                <a:lnTo>
                  <a:pt x="0" y="68590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995606" y="3015424"/>
            <a:ext cx="9705054" cy="5953774"/>
          </a:xfrm>
          <a:custGeom>
            <a:avLst/>
            <a:gdLst/>
            <a:ahLst/>
            <a:cxnLst/>
            <a:rect r="r" b="b" t="t" l="l"/>
            <a:pathLst>
              <a:path h="5953774" w="9705054">
                <a:moveTo>
                  <a:pt x="0" y="0"/>
                </a:moveTo>
                <a:lnTo>
                  <a:pt x="9705054" y="0"/>
                </a:lnTo>
                <a:lnTo>
                  <a:pt x="9705054" y="5953774"/>
                </a:lnTo>
                <a:lnTo>
                  <a:pt x="0" y="59537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04088" y="8877300"/>
            <a:ext cx="1455212" cy="381000"/>
            <a:chOff x="0" y="0"/>
            <a:chExt cx="1940283" cy="508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508000" cy="508000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E63384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716142" y="0"/>
              <a:ext cx="508000" cy="508000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EF4C6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1432283" y="0"/>
              <a:ext cx="508000" cy="508000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2BCD6"/>
              </a:solidFill>
            </p:spPr>
          </p:sp>
        </p:grpSp>
      </p:grpSp>
      <p:sp>
        <p:nvSpPr>
          <p:cNvPr name="Freeform 9" id="9"/>
          <p:cNvSpPr/>
          <p:nvPr/>
        </p:nvSpPr>
        <p:spPr>
          <a:xfrm flipH="false" flipV="false" rot="0">
            <a:off x="4826820" y="7709884"/>
            <a:ext cx="3616918" cy="2134823"/>
          </a:xfrm>
          <a:custGeom>
            <a:avLst/>
            <a:gdLst/>
            <a:ahLst/>
            <a:cxnLst/>
            <a:rect r="r" b="b" t="t" l="l"/>
            <a:pathLst>
              <a:path h="2134823" w="3616918">
                <a:moveTo>
                  <a:pt x="0" y="0"/>
                </a:moveTo>
                <a:lnTo>
                  <a:pt x="3616917" y="0"/>
                </a:lnTo>
                <a:lnTo>
                  <a:pt x="3616917" y="2134822"/>
                </a:lnTo>
                <a:lnTo>
                  <a:pt x="0" y="21348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231484" y="4172549"/>
            <a:ext cx="2632378" cy="2734938"/>
          </a:xfrm>
          <a:custGeom>
            <a:avLst/>
            <a:gdLst/>
            <a:ahLst/>
            <a:cxnLst/>
            <a:rect r="r" b="b" t="t" l="l"/>
            <a:pathLst>
              <a:path h="2734938" w="2632378">
                <a:moveTo>
                  <a:pt x="0" y="0"/>
                </a:moveTo>
                <a:lnTo>
                  <a:pt x="2632377" y="0"/>
                </a:lnTo>
                <a:lnTo>
                  <a:pt x="2632377" y="2734938"/>
                </a:lnTo>
                <a:lnTo>
                  <a:pt x="0" y="2734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045780" y="4172549"/>
            <a:ext cx="4277655" cy="2673534"/>
          </a:xfrm>
          <a:custGeom>
            <a:avLst/>
            <a:gdLst/>
            <a:ahLst/>
            <a:cxnLst/>
            <a:rect r="r" b="b" t="t" l="l"/>
            <a:pathLst>
              <a:path h="2673534" w="4277655">
                <a:moveTo>
                  <a:pt x="0" y="0"/>
                </a:moveTo>
                <a:lnTo>
                  <a:pt x="4277655" y="0"/>
                </a:lnTo>
                <a:lnTo>
                  <a:pt x="4277655" y="2673534"/>
                </a:lnTo>
                <a:lnTo>
                  <a:pt x="0" y="26735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562957" y="7709884"/>
            <a:ext cx="2509355" cy="2432314"/>
          </a:xfrm>
          <a:custGeom>
            <a:avLst/>
            <a:gdLst/>
            <a:ahLst/>
            <a:cxnLst/>
            <a:rect r="r" b="b" t="t" l="l"/>
            <a:pathLst>
              <a:path h="2432314" w="2509355">
                <a:moveTo>
                  <a:pt x="0" y="0"/>
                </a:moveTo>
                <a:lnTo>
                  <a:pt x="2509356" y="0"/>
                </a:lnTo>
                <a:lnTo>
                  <a:pt x="2509356" y="2432313"/>
                </a:lnTo>
                <a:lnTo>
                  <a:pt x="0" y="24323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504998" y="4164046"/>
            <a:ext cx="2085853" cy="2673534"/>
          </a:xfrm>
          <a:custGeom>
            <a:avLst/>
            <a:gdLst/>
            <a:ahLst/>
            <a:cxnLst/>
            <a:rect r="r" b="b" t="t" l="l"/>
            <a:pathLst>
              <a:path h="2673534" w="2085853">
                <a:moveTo>
                  <a:pt x="0" y="0"/>
                </a:moveTo>
                <a:lnTo>
                  <a:pt x="2085853" y="0"/>
                </a:lnTo>
                <a:lnTo>
                  <a:pt x="2085853" y="2673534"/>
                </a:lnTo>
                <a:lnTo>
                  <a:pt x="0" y="26735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21295" y="4164046"/>
            <a:ext cx="2034211" cy="2673534"/>
          </a:xfrm>
          <a:custGeom>
            <a:avLst/>
            <a:gdLst/>
            <a:ahLst/>
            <a:cxnLst/>
            <a:rect r="r" b="b" t="t" l="l"/>
            <a:pathLst>
              <a:path h="2673534" w="2034211">
                <a:moveTo>
                  <a:pt x="0" y="0"/>
                </a:moveTo>
                <a:lnTo>
                  <a:pt x="2034211" y="0"/>
                </a:lnTo>
                <a:lnTo>
                  <a:pt x="2034211" y="2673534"/>
                </a:lnTo>
                <a:lnTo>
                  <a:pt x="0" y="26735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658784" y="4608488"/>
            <a:ext cx="3399349" cy="1801655"/>
          </a:xfrm>
          <a:custGeom>
            <a:avLst/>
            <a:gdLst/>
            <a:ahLst/>
            <a:cxnLst/>
            <a:rect r="r" b="b" t="t" l="l"/>
            <a:pathLst>
              <a:path h="1801655" w="3399349">
                <a:moveTo>
                  <a:pt x="0" y="0"/>
                </a:moveTo>
                <a:lnTo>
                  <a:pt x="3399348" y="0"/>
                </a:lnTo>
                <a:lnTo>
                  <a:pt x="3399348" y="1801655"/>
                </a:lnTo>
                <a:lnTo>
                  <a:pt x="0" y="180165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1295" y="7709884"/>
            <a:ext cx="4118804" cy="2151344"/>
          </a:xfrm>
          <a:custGeom>
            <a:avLst/>
            <a:gdLst/>
            <a:ahLst/>
            <a:cxnLst/>
            <a:rect r="r" b="b" t="t" l="l"/>
            <a:pathLst>
              <a:path h="2151344" w="4118804">
                <a:moveTo>
                  <a:pt x="0" y="0"/>
                </a:moveTo>
                <a:lnTo>
                  <a:pt x="4118804" y="0"/>
                </a:lnTo>
                <a:lnTo>
                  <a:pt x="4118804" y="2151343"/>
                </a:lnTo>
                <a:lnTo>
                  <a:pt x="0" y="215134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088" t="0" r="-1088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8944373" y="7850842"/>
            <a:ext cx="2113760" cy="2113760"/>
          </a:xfrm>
          <a:custGeom>
            <a:avLst/>
            <a:gdLst/>
            <a:ahLst/>
            <a:cxnLst/>
            <a:rect r="r" b="b" t="t" l="l"/>
            <a:pathLst>
              <a:path h="2113760" w="2113760">
                <a:moveTo>
                  <a:pt x="0" y="0"/>
                </a:moveTo>
                <a:lnTo>
                  <a:pt x="2113759" y="0"/>
                </a:lnTo>
                <a:lnTo>
                  <a:pt x="2113759" y="2113760"/>
                </a:lnTo>
                <a:lnTo>
                  <a:pt x="0" y="211376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547925" y="789897"/>
            <a:ext cx="5841196" cy="236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93"/>
              </a:lnSpc>
            </a:pPr>
            <a:r>
              <a:rPr lang="en-US" sz="8448">
                <a:solidFill>
                  <a:srgbClr val="000000"/>
                </a:solidFill>
                <a:latin typeface="Nunito Sans Bold"/>
              </a:rPr>
              <a:t>Outils de réalisation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5091239" y="1409854"/>
            <a:ext cx="7006864" cy="6949525"/>
          </a:xfrm>
          <a:custGeom>
            <a:avLst/>
            <a:gdLst/>
            <a:ahLst/>
            <a:cxnLst/>
            <a:rect r="r" b="b" t="t" l="l"/>
            <a:pathLst>
              <a:path h="6949525" w="7006864">
                <a:moveTo>
                  <a:pt x="0" y="0"/>
                </a:moveTo>
                <a:lnTo>
                  <a:pt x="7006865" y="0"/>
                </a:lnTo>
                <a:lnTo>
                  <a:pt x="7006865" y="6949525"/>
                </a:lnTo>
                <a:lnTo>
                  <a:pt x="0" y="694952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2BCD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81274" y="2389794"/>
            <a:ext cx="7762486" cy="340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06"/>
              </a:lnSpc>
            </a:pPr>
            <a:r>
              <a:rPr lang="en-US" sz="8097">
                <a:solidFill>
                  <a:srgbClr val="202020"/>
                </a:solidFill>
                <a:latin typeface="Nunito Sans Bold"/>
              </a:rPr>
              <a:t>Démonstration de </a:t>
            </a:r>
          </a:p>
          <a:p>
            <a:pPr algn="ctr">
              <a:lnSpc>
                <a:spcPts val="8906"/>
              </a:lnSpc>
            </a:pPr>
            <a:r>
              <a:rPr lang="en-US" sz="8097">
                <a:solidFill>
                  <a:srgbClr val="202020"/>
                </a:solidFill>
                <a:latin typeface="Nunito Sans Bold"/>
              </a:rPr>
              <a:t>l'application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1455212" cy="381000"/>
            <a:chOff x="0" y="0"/>
            <a:chExt cx="1940283" cy="508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508000" cy="508000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E63384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716142" y="0"/>
              <a:ext cx="508000" cy="508000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C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1432283" y="0"/>
              <a:ext cx="508000" cy="508000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02020"/>
              </a:solidFill>
            </p:spPr>
          </p:sp>
        </p:grp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558640" y="-1220059"/>
            <a:ext cx="12709091" cy="12727118"/>
          </a:xfrm>
          <a:custGeom>
            <a:avLst/>
            <a:gdLst/>
            <a:ahLst/>
            <a:cxnLst/>
            <a:rect r="r" b="b" t="t" l="l"/>
            <a:pathLst>
              <a:path h="12727118" w="12709091">
                <a:moveTo>
                  <a:pt x="0" y="0"/>
                </a:moveTo>
                <a:lnTo>
                  <a:pt x="12709091" y="0"/>
                </a:lnTo>
                <a:lnTo>
                  <a:pt x="12709091" y="12727118"/>
                </a:lnTo>
                <a:lnTo>
                  <a:pt x="0" y="127271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804088" y="8877300"/>
            <a:ext cx="1455212" cy="381000"/>
            <a:chOff x="0" y="0"/>
            <a:chExt cx="1940283" cy="508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508000" cy="508000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C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716142" y="0"/>
              <a:ext cx="508000" cy="508000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2BCD6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1432283" y="0"/>
              <a:ext cx="508000" cy="508000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EF4C6"/>
              </a:solidFill>
            </p:spPr>
          </p:sp>
        </p:grpSp>
      </p:grpSp>
      <p:pic>
        <p:nvPicPr>
          <p:cNvPr name="Picture 10" id="10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828800" y="1028700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DAFkrXcWK_0</dc:identifier>
  <dcterms:modified xsi:type="dcterms:W3CDTF">2011-08-01T06:04:30Z</dcterms:modified>
  <cp:revision>1</cp:revision>
  <dc:title>Jaune et Rouge Géométrique Athleisure Marketing Présentation</dc:title>
</cp:coreProperties>
</file>

<file path=docProps/thumbnail.jpeg>
</file>